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5" autoAdjust="0"/>
    <p:restoredTop sz="94611" autoAdjust="0"/>
  </p:normalViewPr>
  <p:slideViewPr>
    <p:cSldViewPr snapToGrid="0" snapToObjects="1">
      <p:cViewPr varScale="1">
        <p:scale>
          <a:sx n="62" d="100"/>
          <a:sy n="62" d="100"/>
        </p:scale>
        <p:origin x="-78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1066801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25"/>
          <p:cNvGrpSpPr>
            <a:grpSpLocks noChangeAspect="1"/>
          </p:cNvGrpSpPr>
          <p:nvPr/>
        </p:nvGrpSpPr>
        <p:grpSpPr>
          <a:xfrm>
            <a:off x="2071048" y="2502945"/>
            <a:ext cx="1466879" cy="1676400"/>
            <a:chOff x="1230573" y="1890215"/>
            <a:chExt cx="1444388" cy="1650696"/>
          </a:xfrm>
        </p:grpSpPr>
        <p:sp>
          <p:nvSpPr>
            <p:cNvPr id="9" name="Oval 8"/>
            <p:cNvSpPr/>
            <p:nvPr/>
          </p:nvSpPr>
          <p:spPr>
            <a:xfrm>
              <a:off x="1230573" y="1890215"/>
              <a:ext cx="1444388" cy="937146"/>
            </a:xfrm>
            <a:prstGeom prst="ellips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1935709" y="2845831"/>
              <a:ext cx="603504" cy="40233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1901589" y="3275735"/>
              <a:ext cx="392373" cy="265176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1633181" y="2395181"/>
              <a:ext cx="621792" cy="402336"/>
            </a:xfrm>
            <a:prstGeom prst="ellipse">
              <a:avLst/>
            </a:prstGeom>
            <a:solidFill>
              <a:srgbClr val="FFFFFF">
                <a:alpha val="3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ound Same Side Corner Rectangle 12"/>
          <p:cNvSpPr/>
          <p:nvPr/>
        </p:nvSpPr>
        <p:spPr>
          <a:xfrm rot="5400000" flipH="1">
            <a:off x="4572000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1248" y="1680881"/>
            <a:ext cx="3273552" cy="1640541"/>
          </a:xfrm>
        </p:spPr>
        <p:txBody>
          <a:bodyPr vert="horz" lIns="91440" tIns="0" rIns="91440" bIns="0" rtlCol="0" anchor="b" anchorCtr="0">
            <a:noAutofit/>
          </a:bodyPr>
          <a:lstStyle>
            <a:lvl1pPr algn="ct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1248" y="3384176"/>
            <a:ext cx="3273552" cy="530352"/>
          </a:xfrm>
        </p:spPr>
        <p:txBody>
          <a:bodyPr vert="horz" lIns="91440" tIns="0" rIns="91440" bIns="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429001" y="450850"/>
            <a:ext cx="4922184" cy="4611688"/>
          </a:xfrm>
          <a:prstGeom prst="roundRect">
            <a:avLst>
              <a:gd name="adj" fmla="val 3826"/>
            </a:avLst>
          </a:prstGeom>
          <a:noFill/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6758" y="5069541"/>
            <a:ext cx="4924425" cy="662519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6759" y="5732060"/>
            <a:ext cx="4924425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6" y="1609725"/>
            <a:ext cx="5343525" cy="2281238"/>
          </a:xfrm>
          <a:prstGeom prst="roundRect">
            <a:avLst>
              <a:gd name="adj" fmla="val 3826"/>
            </a:avLst>
          </a:prstGeom>
          <a:noFill/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3904812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4586704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6" y="443552"/>
            <a:ext cx="5343525" cy="2281238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5055855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5737747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4"/>
          </p:nvPr>
        </p:nvSpPr>
        <p:spPr>
          <a:xfrm flipH="1" flipV="1">
            <a:off x="3021106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lIns="91440" tIns="45720" rIns="91440" bIns="45720" rtlCol="0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5"/>
          </p:nvPr>
        </p:nvSpPr>
        <p:spPr>
          <a:xfrm flipV="1">
            <a:off x="5722015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lIns="91440" tIns="45720" rIns="91440" bIns="45720" rtlCol="0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5055855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5737747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4"/>
          </p:nvPr>
        </p:nvSpPr>
        <p:spPr>
          <a:xfrm flipH="1" flipV="1">
            <a:off x="3021106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5"/>
          </p:nvPr>
        </p:nvSpPr>
        <p:spPr>
          <a:xfrm flipV="1">
            <a:off x="5723362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16"/>
          </p:nvPr>
        </p:nvSpPr>
        <p:spPr>
          <a:xfrm flipH="1">
            <a:off x="3021106" y="437202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5723362" y="437202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, 2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40505" y="1112198"/>
            <a:ext cx="2524126" cy="1998756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7" y="443551"/>
            <a:ext cx="2743200" cy="2968389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 flipV="1">
            <a:off x="3021107" y="3442648"/>
            <a:ext cx="2743200" cy="2968389"/>
          </a:xfrm>
          <a:prstGeom prst="round2SameRect">
            <a:avLst>
              <a:gd name="adj1" fmla="val 5300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5"/>
          </p:nvPr>
        </p:nvSpPr>
        <p:spPr>
          <a:xfrm>
            <a:off x="5840505" y="4108759"/>
            <a:ext cx="2524126" cy="1998756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6"/>
          </p:nvPr>
        </p:nvSpPr>
        <p:spPr>
          <a:xfrm>
            <a:off x="5840505" y="3442648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40505" y="443551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, 3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40505" y="1112198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7" y="443551"/>
            <a:ext cx="2743200" cy="1956816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 flipV="1">
            <a:off x="3021107" y="4462815"/>
            <a:ext cx="2743200" cy="1956816"/>
          </a:xfrm>
          <a:prstGeom prst="round2SameRect">
            <a:avLst>
              <a:gd name="adj1" fmla="val 5300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40505" y="443551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3021107" y="2452048"/>
            <a:ext cx="2743200" cy="1956816"/>
          </a:xfrm>
          <a:prstGeom prst="rect">
            <a:avLst/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9"/>
          </p:nvPr>
        </p:nvSpPr>
        <p:spPr>
          <a:xfrm>
            <a:off x="5840505" y="3133941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40505" y="2452048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1"/>
          </p:nvPr>
        </p:nvSpPr>
        <p:spPr>
          <a:xfrm>
            <a:off x="5840505" y="5135813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2"/>
          </p:nvPr>
        </p:nvSpPr>
        <p:spPr>
          <a:xfrm>
            <a:off x="5840505" y="4462815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0206" y="685800"/>
            <a:ext cx="4924424" cy="88696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40206" y="2020888"/>
            <a:ext cx="4924425" cy="410686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24800" y="750580"/>
            <a:ext cx="914400" cy="538193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7100" y="749300"/>
            <a:ext cx="3924300" cy="53768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066801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 rot="5400000">
            <a:off x="4585448" y="1603786"/>
            <a:ext cx="3474720" cy="3474720"/>
          </a:xfrm>
          <a:prstGeom prst="round2SameRect">
            <a:avLst>
              <a:gd name="adj1" fmla="val 3096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 vert="vert270"/>
          <a:lstStyle>
            <a:lvl1pPr marL="0" indent="0"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25"/>
          <p:cNvGrpSpPr>
            <a:grpSpLocks noChangeAspect="1"/>
          </p:cNvGrpSpPr>
          <p:nvPr/>
        </p:nvGrpSpPr>
        <p:grpSpPr>
          <a:xfrm>
            <a:off x="2071048" y="1842448"/>
            <a:ext cx="1466879" cy="1676400"/>
            <a:chOff x="1230573" y="1890215"/>
            <a:chExt cx="1444388" cy="1650696"/>
          </a:xfrm>
        </p:grpSpPr>
        <p:sp>
          <p:nvSpPr>
            <p:cNvPr id="27" name="Oval 26"/>
            <p:cNvSpPr/>
            <p:nvPr/>
          </p:nvSpPr>
          <p:spPr>
            <a:xfrm>
              <a:off x="1230573" y="1890215"/>
              <a:ext cx="1444388" cy="937146"/>
            </a:xfrm>
            <a:prstGeom prst="ellips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>
              <a:off x="1935709" y="2845831"/>
              <a:ext cx="603504" cy="40233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9" name="Oval 28"/>
            <p:cNvSpPr/>
            <p:nvPr/>
          </p:nvSpPr>
          <p:spPr>
            <a:xfrm>
              <a:off x="1901589" y="3275735"/>
              <a:ext cx="392373" cy="265176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0" name="Oval 29"/>
            <p:cNvSpPr/>
            <p:nvPr/>
          </p:nvSpPr>
          <p:spPr>
            <a:xfrm>
              <a:off x="1633181" y="2395181"/>
              <a:ext cx="621792" cy="402336"/>
            </a:xfrm>
            <a:prstGeom prst="ellipse">
              <a:avLst/>
            </a:prstGeom>
            <a:solidFill>
              <a:srgbClr val="FFFFFF">
                <a:alpha val="3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6447" y="3114115"/>
            <a:ext cx="3276600" cy="1162050"/>
          </a:xfrm>
        </p:spPr>
        <p:txBody>
          <a:bodyPr tIns="0" bIns="0" anchor="b" anchorCtr="0">
            <a:noAutofit/>
          </a:bodyPr>
          <a:lstStyle>
            <a:lvl1pPr algn="ctr">
              <a:lnSpc>
                <a:spcPts val="4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6447" y="4343400"/>
            <a:ext cx="3276600" cy="533400"/>
          </a:xfrm>
        </p:spPr>
        <p:txBody>
          <a:bodyPr tIns="0" bIns="0">
            <a:normAutofit/>
          </a:bodyPr>
          <a:lstStyle>
            <a:lvl1pPr marL="0" indent="0" algn="ctr">
              <a:spcBef>
                <a:spcPct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6"/>
          <p:cNvGrpSpPr/>
          <p:nvPr/>
        </p:nvGrpSpPr>
        <p:grpSpPr>
          <a:xfrm>
            <a:off x="222912" y="1254456"/>
            <a:ext cx="7892388" cy="3918778"/>
            <a:chOff x="222912" y="1254456"/>
            <a:chExt cx="7892388" cy="3918778"/>
          </a:xfrm>
        </p:grpSpPr>
        <p:sp>
          <p:nvSpPr>
            <p:cNvPr id="7" name="Rounded Rectangle 6"/>
            <p:cNvSpPr/>
            <p:nvPr/>
          </p:nvSpPr>
          <p:spPr>
            <a:xfrm>
              <a:off x="1028700" y="1600200"/>
              <a:ext cx="7086600" cy="3474720"/>
            </a:xfrm>
            <a:prstGeom prst="roundRect">
              <a:avLst>
                <a:gd name="adj" fmla="val 312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222912" y="1254456"/>
              <a:ext cx="3429000" cy="3918778"/>
              <a:chOff x="1230573" y="1890215"/>
              <a:chExt cx="1444388" cy="1650696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4182" y="2021541"/>
            <a:ext cx="4200618" cy="1362075"/>
          </a:xfrm>
        </p:spPr>
        <p:txBody>
          <a:bodyPr vert="horz" lIns="91440" tIns="0" rIns="91440" bIns="0" rtlCol="0" anchor="b" anchorCtr="0">
            <a:noAutofit/>
          </a:bodyPr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1424" y="3388659"/>
            <a:ext cx="4603376" cy="1083328"/>
          </a:xfrm>
        </p:spPr>
        <p:txBody>
          <a:bodyPr vert="horz" lIns="91440" tIns="0" rIns="91440" bIns="0" rtlCol="0">
            <a:normAutofit/>
          </a:bodyPr>
          <a:lstStyle>
            <a:lvl1pPr marL="0" indent="0" algn="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3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5" name="Rounded Rectangle 14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070" y="224118"/>
            <a:ext cx="4800600" cy="886968"/>
          </a:xfrm>
        </p:spPr>
        <p:txBody>
          <a:bodyPr lIns="4572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2474" y="1600200"/>
            <a:ext cx="3703320" cy="4525963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7" y="1600200"/>
            <a:ext cx="3703320" cy="4525963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21040" y="363071"/>
            <a:ext cx="609600" cy="365125"/>
          </a:xfrm>
        </p:spPr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664" y="228600"/>
            <a:ext cx="4800600" cy="886968"/>
          </a:xfrm>
        </p:spPr>
        <p:txBody>
          <a:bodyPr vert="horz" lIns="4572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1212" y="1548761"/>
            <a:ext cx="3657600" cy="274320"/>
          </a:xfrm>
          <a:prstGeom prst="roundRect">
            <a:avLst>
              <a:gd name="adj" fmla="val 3116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8352" y="2021456"/>
            <a:ext cx="3703320" cy="4106294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1533" y="1548761"/>
            <a:ext cx="3657600" cy="274320"/>
          </a:xfrm>
          <a:prstGeom prst="roundRect">
            <a:avLst>
              <a:gd name="adj" fmla="val 340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8673" y="2019869"/>
            <a:ext cx="3703320" cy="4106294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321729" y="365760"/>
            <a:ext cx="609600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15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7" name="Rounded Rectangle 16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664" y="228600"/>
            <a:ext cx="4800600" cy="886968"/>
          </a:xfrm>
        </p:spPr>
        <p:txBody>
          <a:bodyPr vert="horz" lIns="4572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21040" y="365760"/>
            <a:ext cx="609600" cy="365125"/>
          </a:xfrm>
        </p:spPr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8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0" name="Rounded Rectangle 9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7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21040" y="365760"/>
            <a:ext cx="609600" cy="365125"/>
          </a:xfrm>
        </p:spPr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7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9" name="Rounded Rectangle 8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6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9" y="304800"/>
            <a:ext cx="4948269" cy="719424"/>
          </a:xfrm>
        </p:spPr>
        <p:txBody>
          <a:bodyPr anchor="b"/>
          <a:lstStyle>
            <a:lvl1pPr algn="l">
              <a:defRPr sz="2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8113" y="2292824"/>
            <a:ext cx="4959126" cy="383333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0" y="1160463"/>
            <a:ext cx="4948269" cy="9540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A2F0292D-1797-49A5-8D2D-8D50C72EF3CC}" type="datetimeFigureOut">
              <a:rPr lang="en-US" smtClean="0"/>
              <a:t>12/3/13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0" y="685800"/>
            <a:ext cx="4948238" cy="88696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0" y="2020888"/>
            <a:ext cx="4946602" cy="410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52600" y="2877671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18"/>
          <p:cNvGrpSpPr/>
          <p:nvPr/>
        </p:nvGrpSpPr>
        <p:grpSpPr>
          <a:xfrm>
            <a:off x="842682" y="2971800"/>
            <a:ext cx="914400" cy="914400"/>
            <a:chOff x="842682" y="2971800"/>
            <a:chExt cx="914400" cy="914400"/>
          </a:xfrm>
        </p:grpSpPr>
        <p:sp>
          <p:nvSpPr>
            <p:cNvPr id="8" name="Rounded Rectangle 7"/>
            <p:cNvSpPr/>
            <p:nvPr userDrawn="1"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10"/>
            <p:cNvGrpSpPr>
              <a:grpSpLocks noChangeAspect="1"/>
            </p:cNvGrpSpPr>
            <p:nvPr userDrawn="1"/>
          </p:nvGrpSpPr>
          <p:grpSpPr>
            <a:xfrm>
              <a:off x="948372" y="3034352"/>
              <a:ext cx="700732" cy="800822"/>
              <a:chOff x="1230573" y="1890215"/>
              <a:chExt cx="1444388" cy="1650696"/>
            </a:xfrm>
          </p:grpSpPr>
          <p:sp>
            <p:nvSpPr>
              <p:cNvPr id="12" name="Oval 11"/>
              <p:cNvSpPr/>
              <p:nvPr userDrawn="1"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 userDrawn="1"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 userDrawn="1"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2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2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2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28800" indent="-227013" algn="l" defTabSz="914400" rtl="0" eaLnBrk="1" latinLnBrk="0" hangingPunct="1">
        <a:spcBef>
          <a:spcPct val="20000"/>
        </a:spcBef>
        <a:buClr>
          <a:schemeClr val="accent2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5813" indent="-227013" algn="l" defTabSz="914400" rtl="0" eaLnBrk="1" latinLnBrk="0" hangingPunct="1">
        <a:spcBef>
          <a:spcPct val="20000"/>
        </a:spcBef>
        <a:buClr>
          <a:schemeClr val="accent1"/>
        </a:buClr>
        <a:buSzPct val="130000"/>
        <a:buFont typeface="Wingdings" pitchFamily="2" charset="2"/>
        <a:buChar char="§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qZcMyMOb3iA" TargetMode="External"/><Relationship Id="rId3" Type="http://schemas.openxmlformats.org/officeDocument/2006/relationships/hyperlink" Target="http://www.youtube.com/watch?v=Qoi-pceVQcc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Popular Culture and Society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749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3563" y="685800"/>
            <a:ext cx="7123675" cy="886968"/>
          </a:xfrm>
        </p:spPr>
        <p:txBody>
          <a:bodyPr/>
          <a:lstStyle/>
          <a:p>
            <a:r>
              <a:rPr lang="en-US" sz="4800" dirty="0" smtClean="0"/>
              <a:t>Objective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9712" y="2020888"/>
            <a:ext cx="6115890" cy="41052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Students will be able to define popular culture and compare and contrast popular culture and societal values from the 1920s to today by using a </a:t>
            </a:r>
            <a:r>
              <a:rPr lang="en-US" sz="3600" dirty="0" err="1" smtClean="0"/>
              <a:t>venn</a:t>
            </a:r>
            <a:r>
              <a:rPr lang="en-US" sz="3600" dirty="0" smtClean="0"/>
              <a:t> diagram.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43607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597" y="242316"/>
            <a:ext cx="6484045" cy="886968"/>
          </a:xfrm>
        </p:spPr>
        <p:txBody>
          <a:bodyPr/>
          <a:lstStyle/>
          <a:p>
            <a:r>
              <a:rPr lang="en-US" sz="3600" dirty="0" smtClean="0"/>
              <a:t>What is popular culture?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3850" y="1437210"/>
            <a:ext cx="6497513" cy="4746812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Traits you find everywhere- Everyone in an area is exposed to it or has access to it</a:t>
            </a:r>
          </a:p>
          <a:p>
            <a:r>
              <a:rPr lang="en-US" sz="2400" dirty="0" smtClean="0"/>
              <a:t>Often described as cool, hip, or whatever the pop culture word of the year is (get that joke?)</a:t>
            </a:r>
          </a:p>
          <a:p>
            <a:r>
              <a:rPr lang="en-US" sz="2400" dirty="0" smtClean="0"/>
              <a:t>Targets young people to determine what is “cool”</a:t>
            </a:r>
          </a:p>
          <a:p>
            <a:r>
              <a:rPr lang="en-US" sz="2400" dirty="0" smtClean="0"/>
              <a:t>In an effort to be trendsetters, often everyone/everything ends up looking the same!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384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597" y="242316"/>
            <a:ext cx="6484045" cy="886968"/>
          </a:xfrm>
        </p:spPr>
        <p:txBody>
          <a:bodyPr/>
          <a:lstStyle/>
          <a:p>
            <a:r>
              <a:rPr lang="en-US" sz="3600" dirty="0" smtClean="0"/>
              <a:t>Pop culture now and in 20s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3850" y="1437210"/>
            <a:ext cx="6497513" cy="474681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While watching the 2 video clips, list 4 or five things you notice about pop culture during these eras</a:t>
            </a:r>
          </a:p>
          <a:p>
            <a:pPr lvl="1"/>
            <a:r>
              <a:rPr lang="en-US" sz="2400" dirty="0" smtClean="0">
                <a:hlinkClick r:id="rId2"/>
              </a:rPr>
              <a:t>Pop Culture in the 1920s</a:t>
            </a:r>
            <a:endParaRPr lang="en-US" sz="2400" dirty="0">
              <a:hlinkClick r:id="rId3"/>
            </a:endParaRPr>
          </a:p>
          <a:p>
            <a:pPr lvl="1"/>
            <a:r>
              <a:rPr lang="en-US" sz="2400" dirty="0" smtClean="0">
                <a:hlinkClick r:id="rId3"/>
              </a:rPr>
              <a:t>2000s Montage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What do you think these 2 eras have in common?</a:t>
            </a:r>
          </a:p>
          <a:p>
            <a:r>
              <a:rPr lang="en-US" sz="2400" dirty="0"/>
              <a:t>Digging deeper:  What does pop culture tell us about a society’s values?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481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597" y="242316"/>
            <a:ext cx="6484045" cy="886968"/>
          </a:xfrm>
        </p:spPr>
        <p:txBody>
          <a:bodyPr/>
          <a:lstStyle/>
          <a:p>
            <a:r>
              <a:rPr lang="en-US" sz="3600" dirty="0" smtClean="0"/>
              <a:t>What is consumerism?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3850" y="1437210"/>
            <a:ext cx="6497513" cy="4746812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Culture that views consumption of large quantities of goods as beneficial to the economy and a source of personal happiness</a:t>
            </a:r>
          </a:p>
          <a:p>
            <a:pPr lvl="1"/>
            <a:r>
              <a:rPr lang="en-US" sz="2400" dirty="0" smtClean="0"/>
              <a:t>“Buy now, pay later”: Credit was available for the first time</a:t>
            </a:r>
          </a:p>
          <a:p>
            <a:r>
              <a:rPr lang="en-US" sz="2400" dirty="0" smtClean="0"/>
              <a:t>During the 20s and after WWI, many people spent lots of money because “business was booming”</a:t>
            </a:r>
          </a:p>
          <a:p>
            <a:r>
              <a:rPr lang="en-US" sz="2400" dirty="0" smtClean="0"/>
              <a:t>This led to overspending, stock prices soared and a false sense of financial security was prevalent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129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Inspiration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Inspiration">
      <a:fillStyleLst>
        <a:solidFill>
          <a:schemeClr val="phClr"/>
        </a:solidFill>
        <a:gradFill rotWithShape="1">
          <a:gsLst>
            <a:gs pos="25000">
              <a:schemeClr val="phClr">
                <a:tint val="90000"/>
                <a:shade val="100000"/>
                <a:alpha val="90000"/>
                <a:satMod val="150000"/>
              </a:schemeClr>
            </a:gs>
            <a:gs pos="100000">
              <a:schemeClr val="phClr">
                <a:tint val="100000"/>
                <a:shade val="60000"/>
                <a:satMod val="13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0000"/>
                <a:shade val="100000"/>
                <a:alpha val="85000"/>
                <a:satMod val="150000"/>
              </a:schemeClr>
            </a:gs>
            <a:gs pos="33000">
              <a:schemeClr val="phClr">
                <a:tint val="90000"/>
                <a:shade val="100000"/>
                <a:alpha val="95000"/>
                <a:satMod val="130000"/>
              </a:schemeClr>
            </a:gs>
            <a:gs pos="67000">
              <a:schemeClr val="phClr">
                <a:shade val="70000"/>
                <a:satMod val="135000"/>
              </a:schemeClr>
            </a:gs>
            <a:gs pos="100000">
              <a:schemeClr val="phClr">
                <a:shade val="50000"/>
                <a:satMod val="135000"/>
              </a:schemeClr>
            </a:gs>
          </a:gsLst>
          <a:lin ang="13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thickThin" algn="ctr">
          <a:solidFill>
            <a:schemeClr val="phClr"/>
          </a:solidFill>
          <a:prstDash val="solid"/>
        </a:ln>
        <a:ln w="38100" cap="flat" cmpd="thinThick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a:effectStyle>
        <a:effectStyle>
          <a:effectLst>
            <a:innerShdw blurRad="50800" dist="25400" dir="2400000">
              <a:srgbClr val="808080">
                <a:alpha val="75000"/>
              </a:srgbClr>
            </a:innerShdw>
            <a:reflection blurRad="38100" stA="26000" endPos="35000" dist="12700" dir="5400000" fadeDir="48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Inspiration.thmx</Template>
  <TotalTime>99</TotalTime>
  <Words>239</Words>
  <Application>Microsoft Macintosh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Inspiration</vt:lpstr>
      <vt:lpstr>Popular Culture and Society</vt:lpstr>
      <vt:lpstr>Objective</vt:lpstr>
      <vt:lpstr>What is popular culture?</vt:lpstr>
      <vt:lpstr>Pop culture now and in 20s</vt:lpstr>
      <vt:lpstr>What is consumerism?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Popular Culture and Society</dc:title>
  <dc:creator>Rachel Stutzman</dc:creator>
  <cp:lastModifiedBy>Microsoft Office User</cp:lastModifiedBy>
  <cp:revision>6</cp:revision>
  <dcterms:created xsi:type="dcterms:W3CDTF">2013-01-07T16:32:21Z</dcterms:created>
  <dcterms:modified xsi:type="dcterms:W3CDTF">2013-12-03T20:11:15Z</dcterms:modified>
</cp:coreProperties>
</file>